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aret Italics" panose="020B0604020202020204" charset="0"/>
      <p:regular r:id="rId12"/>
    </p:embeddedFont>
    <p:embeddedFont>
      <p:font typeface="Gare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aret Ultra-Bold" panose="020B0604020202020204" charset="0"/>
      <p:regular r:id="rId18"/>
    </p:embeddedFont>
    <p:embeddedFont>
      <p:font typeface="Gare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2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salute.gov.it/portale/nuovocoronavirus/dettaglioNotizieNuovoCoronavirus.jsp?id=4933&amp;lingua=italiano&amp;menu=notizie&amp;p=dalministero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lute.gov.it/portale/nuovocoronavirus/dettaglioNotizieNuovoCoronavirus.jsp?lingua=italiano&amp;menu=notizie&amp;p=dalministero&amp;id=4929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420100"/>
            <a:ext cx="64311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128606"/>
            <a:ext cx="4531221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4"/>
              </a:lnSpc>
            </a:pPr>
            <a:r>
              <a:rPr lang="en-US" sz="2600">
                <a:solidFill>
                  <a:srgbClr val="FFFFFF"/>
                </a:solidFill>
                <a:latin typeface="Garet"/>
              </a:rPr>
              <a:t>Andamento Covid-19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687088"/>
            <a:ext cx="16377493" cy="8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800">
                <a:solidFill>
                  <a:srgbClr val="FFFFFF"/>
                </a:solidFill>
                <a:latin typeface="Garet Ultra-Bold"/>
              </a:rPr>
              <a:t>COME LA PANDEMIA HA FERMATO L’ITALIA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83705"/>
            <a:ext cx="8623536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8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Gruppo Comico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r="-24278" b="-554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18561" y="8274068"/>
            <a:ext cx="7050877" cy="984232"/>
            <a:chOff x="0" y="0"/>
            <a:chExt cx="9401170" cy="131230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9401170" cy="1312309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75148" y="268814"/>
              <a:ext cx="7850873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39"/>
                </a:lnSpc>
              </a:pPr>
              <a:r>
                <a:rPr lang="en-US" sz="2199">
                  <a:solidFill>
                    <a:srgbClr val="2E2C2B"/>
                  </a:solidFill>
                  <a:latin typeface="Garet"/>
                </a:rPr>
                <a:t>Grazie!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75148" y="840314"/>
              <a:ext cx="7850873" cy="177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79"/>
                </a:lnSpc>
              </a:pPr>
              <a:r>
                <a:rPr lang="en-US" sz="899">
                  <a:solidFill>
                    <a:srgbClr val="2E2C2B"/>
                  </a:solidFill>
                  <a:latin typeface="Garet"/>
                </a:rPr>
                <a:t>Leandro Tarantino, Federico Vacirca, Michela Venier, Luca Silva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179340"/>
            <a:ext cx="6831446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>
                <a:solidFill>
                  <a:srgbClr val="FFFFFF"/>
                </a:solidFill>
                <a:latin typeface="Garet Bold"/>
              </a:rPr>
              <a:t>RAPPORTO</a:t>
            </a:r>
          </a:p>
          <a:p>
            <a:pPr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Garet Ultra-Bold"/>
              </a:rPr>
              <a:t>CONTAGI/DECESSI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917051"/>
            <a:ext cx="6724682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7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 1.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340" r="22340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23301" y="1788654"/>
            <a:ext cx="10954940" cy="8871941"/>
            <a:chOff x="0" y="0"/>
            <a:chExt cx="3375061" cy="2733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75061" cy="2733319"/>
            </a:xfrm>
            <a:custGeom>
              <a:avLst/>
              <a:gdLst/>
              <a:ahLst/>
              <a:cxnLst/>
              <a:rect l="l" t="t" r="r" b="b"/>
              <a:pathLst>
                <a:path w="3375061" h="2733319">
                  <a:moveTo>
                    <a:pt x="0" y="0"/>
                  </a:moveTo>
                  <a:lnTo>
                    <a:pt x="3375061" y="0"/>
                  </a:lnTo>
                  <a:lnTo>
                    <a:pt x="3375061" y="2733319"/>
                  </a:lnTo>
                  <a:lnTo>
                    <a:pt x="0" y="273331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375061" cy="263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65955" y="2979314"/>
            <a:ext cx="9731604" cy="5736769"/>
          </a:xfrm>
          <a:custGeom>
            <a:avLst/>
            <a:gdLst/>
            <a:ahLst/>
            <a:cxnLst/>
            <a:rect l="l" t="t" r="r" b="b"/>
            <a:pathLst>
              <a:path w="9731604" h="5736769">
                <a:moveTo>
                  <a:pt x="0" y="0"/>
                </a:moveTo>
                <a:lnTo>
                  <a:pt x="9731604" y="0"/>
                </a:lnTo>
                <a:lnTo>
                  <a:pt x="973160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783632" y="4202615"/>
            <a:ext cx="427733" cy="651166"/>
            <a:chOff x="0" y="0"/>
            <a:chExt cx="53390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906" cy="812800"/>
            </a:xfrm>
            <a:custGeom>
              <a:avLst/>
              <a:gdLst/>
              <a:ahLst/>
              <a:cxnLst/>
              <a:rect l="l" t="t" r="r" b="b"/>
              <a:pathLst>
                <a:path w="533906" h="812800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718390" y="494030"/>
            <a:ext cx="1260756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ANDAMENTO SETTIMANALE DEI CONTAGI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460" y="1948013"/>
            <a:ext cx="844794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2D3E96"/>
                </a:solidFill>
                <a:latin typeface="Garet"/>
              </a:rPr>
              <a:t>Osservando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il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grafico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si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 nota un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picco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di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contagi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durante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il</a:t>
            </a:r>
            <a:endParaRPr lang="en-US" sz="2199" dirty="0">
              <a:solidFill>
                <a:srgbClr val="2D3E96"/>
              </a:solidFill>
              <a:latin typeface="Garet"/>
            </a:endParaR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periodo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antecedente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all’introduzione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 del </a:t>
            </a:r>
            <a:r>
              <a:rPr lang="en-US" sz="2199" dirty="0" err="1">
                <a:solidFill>
                  <a:srgbClr val="2D3E96"/>
                </a:solidFill>
                <a:latin typeface="Garet"/>
              </a:rPr>
              <a:t>coprifuoco</a:t>
            </a:r>
            <a:r>
              <a:rPr lang="en-US" sz="2199" dirty="0">
                <a:solidFill>
                  <a:srgbClr val="2D3E96"/>
                </a:solidFill>
                <a:latin typeface="Gare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9096060"/>
            <a:ext cx="10126266" cy="93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22 marzo: misure restrittive su spostamenti, relativi alla circolazione in altri comuni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23 marzo: chiusura delle attività ritenute non necessarie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6 novembre: coprifuoco e istituzione delle zone gialle, arancioni e rosse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2620982" y="6224624"/>
            <a:ext cx="427733" cy="651166"/>
            <a:chOff x="0" y="0"/>
            <a:chExt cx="53390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906" cy="812800"/>
            </a:xfrm>
            <a:custGeom>
              <a:avLst/>
              <a:gdLst/>
              <a:ahLst/>
              <a:cxnLst/>
              <a:rect l="l" t="t" r="r" b="b"/>
              <a:pathLst>
                <a:path w="533906" h="812800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340" r="22340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5761" y="2854356"/>
            <a:ext cx="9568916" cy="5855431"/>
          </a:xfrm>
          <a:custGeom>
            <a:avLst/>
            <a:gdLst/>
            <a:ahLst/>
            <a:cxnLst/>
            <a:rect l="l" t="t" r="r" b="b"/>
            <a:pathLst>
              <a:path w="9568916" h="5855431">
                <a:moveTo>
                  <a:pt x="0" y="0"/>
                </a:moveTo>
                <a:lnTo>
                  <a:pt x="9568916" y="0"/>
                </a:lnTo>
                <a:lnTo>
                  <a:pt x="9568916" y="5855432"/>
                </a:lnTo>
                <a:lnTo>
                  <a:pt x="0" y="5855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364400">
            <a:off x="4178870" y="7348046"/>
            <a:ext cx="1044394" cy="295041"/>
          </a:xfrm>
          <a:custGeom>
            <a:avLst/>
            <a:gdLst/>
            <a:ahLst/>
            <a:cxnLst/>
            <a:rect l="l" t="t" r="r" b="b"/>
            <a:pathLst>
              <a:path w="1044394" h="295041">
                <a:moveTo>
                  <a:pt x="0" y="0"/>
                </a:moveTo>
                <a:lnTo>
                  <a:pt x="1044393" y="0"/>
                </a:lnTo>
                <a:lnTo>
                  <a:pt x="1044393" y="295041"/>
                </a:lnTo>
                <a:lnTo>
                  <a:pt x="0" y="29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3901" y="1384474"/>
            <a:ext cx="7849646" cy="37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2"/>
              </a:lnSpc>
            </a:pPr>
            <a:r>
              <a:rPr lang="en-US" sz="2461">
                <a:solidFill>
                  <a:srgbClr val="2D3E96"/>
                </a:solidFill>
                <a:latin typeface="Garet Ultra-Bold"/>
              </a:rPr>
              <a:t>Notiamo due creste: Aprile e Dicembre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18390" y="494030"/>
            <a:ext cx="12250531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MORTALITÀ GIORNALIERA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12" y="8914699"/>
            <a:ext cx="10798835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Le due creste di maggior risalto, sono in relazione temporale con i due picchi del grafico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precedente, mettendo in risalto i due punti più rilevanti del periodo pandemico.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Inoltre abbiamo riscontrato un dato “sospetto”   che ci riporta di un eventuale errore commesso nel caricamento dei dati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06765" y="6565661"/>
            <a:ext cx="2731740" cy="30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 Bold"/>
              </a:rPr>
              <a:t>Dato non congruente*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377" y="1843353"/>
            <a:ext cx="9755684" cy="17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u="sng" dirty="0" smtClean="0">
                <a:solidFill>
                  <a:srgbClr val="FF5757"/>
                </a:solidFill>
                <a:latin typeface="Garet"/>
                <a:hlinkClick r:id="rId6" tooltip="https://www.salute.gov.it/portale/nuovocoronavirus/dettaglioNotizieNuovoCoronavirus.jsp?lingua=italiano&amp;menu=notizie&amp;p=dalministero&amp;id=4929"/>
              </a:rPr>
              <a:t> https://www.salute.gov.it/portale/nuovocoronavirus/dettaglioNotizieNuovoCoronavirus.jsp?lingua=italiano&amp;menu=notizie&amp;p=dalministero&amp;id=4929</a:t>
            </a:r>
            <a:endParaRPr lang="en-US" sz="1000" u="sng" dirty="0">
              <a:solidFill>
                <a:srgbClr val="FF5757"/>
              </a:solidFill>
              <a:latin typeface="Garet"/>
              <a:hlinkClick r:id="rId6" tooltip="https://www.salute.gov.it/portale/nuovocoronavirus/dettaglioNotizieNuovoCoronavirus.jsp?lingua=italiano&amp;menu=notizie&amp;p=dalministero&amp;id=4929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2655" y="2426057"/>
            <a:ext cx="9718923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"/>
              </a:lnSpc>
              <a:spcBef>
                <a:spcPct val="0"/>
              </a:spcBef>
            </a:pPr>
            <a:r>
              <a:rPr lang="en-US" sz="999" dirty="0">
                <a:solidFill>
                  <a:srgbClr val="FF5757"/>
                </a:solidFill>
                <a:latin typeface="Garet"/>
                <a:hlinkClick r:id="rId7" tooltip="https://www.salute.gov.it/portale/nuovocoronavirus/dettaglioNotizieNuovoCoronavirus.jsp?id=4933&amp;lingua=italiano&amp;menu=notizie&amp;p=dalministero"/>
              </a:rPr>
              <a:t>https://www.salute.gov.it/portale/nuovocoronavirus/dettaglioNotizieNuovoCoronavirus.jsp?id=4933&amp;lingua=italiano&amp;menu=notizie&amp;p=dalministero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25973" y="-103779"/>
            <a:ext cx="3820801" cy="10494557"/>
            <a:chOff x="0" y="0"/>
            <a:chExt cx="5094401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7871" r="37871"/>
            <a:stretch>
              <a:fillRect/>
            </a:stretch>
          </p:blipFill>
          <p:spPr>
            <a:xfrm>
              <a:off x="0" y="0"/>
              <a:ext cx="5094401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459832"/>
            <a:ext cx="14525973" cy="9020054"/>
            <a:chOff x="0" y="0"/>
            <a:chExt cx="4475245" cy="2778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75245" cy="2778950"/>
            </a:xfrm>
            <a:custGeom>
              <a:avLst/>
              <a:gdLst/>
              <a:ahLst/>
              <a:cxnLst/>
              <a:rect l="l" t="t" r="r" b="b"/>
              <a:pathLst>
                <a:path w="4475245" h="2778950">
                  <a:moveTo>
                    <a:pt x="0" y="0"/>
                  </a:moveTo>
                  <a:lnTo>
                    <a:pt x="4475245" y="0"/>
                  </a:lnTo>
                  <a:lnTo>
                    <a:pt x="4475245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4475245" cy="26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14486" y="2821957"/>
            <a:ext cx="9323836" cy="7248091"/>
          </a:xfrm>
          <a:custGeom>
            <a:avLst/>
            <a:gdLst/>
            <a:ahLst/>
            <a:cxnLst/>
            <a:rect l="l" t="t" r="r" b="b"/>
            <a:pathLst>
              <a:path w="9323836" h="7248091">
                <a:moveTo>
                  <a:pt x="0" y="0"/>
                </a:moveTo>
                <a:lnTo>
                  <a:pt x="9323836" y="0"/>
                </a:lnTo>
                <a:lnTo>
                  <a:pt x="9323836" y="7248091"/>
                </a:lnTo>
                <a:lnTo>
                  <a:pt x="0" y="724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47547" y="9386780"/>
            <a:ext cx="2822598" cy="68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“Grafico che mette in rapporto</a:t>
            </a:r>
          </a:p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la mortalità per regione in base al</a:t>
            </a:r>
          </a:p>
          <a:p>
            <a:pPr>
              <a:lnSpc>
                <a:spcPts val="1810"/>
              </a:lnSpc>
              <a:spcBef>
                <a:spcPct val="0"/>
              </a:spcBef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proprio indice di povertà”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517" y="340510"/>
            <a:ext cx="13221774" cy="68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POVERTÀ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113" y="1815919"/>
            <a:ext cx="12326178" cy="85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La povertà non risulta essere fattore determinante del numero dei decessi, anzi si nota una correlazione in negativo.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144" r="26144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459832"/>
            <a:ext cx="10831639" cy="9020054"/>
            <a:chOff x="0" y="0"/>
            <a:chExt cx="3337074" cy="2778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7074" cy="2778950"/>
            </a:xfrm>
            <a:custGeom>
              <a:avLst/>
              <a:gdLst/>
              <a:ahLst/>
              <a:cxnLst/>
              <a:rect l="l" t="t" r="r" b="b"/>
              <a:pathLst>
                <a:path w="3337074" h="2778950">
                  <a:moveTo>
                    <a:pt x="0" y="0"/>
                  </a:moveTo>
                  <a:lnTo>
                    <a:pt x="3337074" y="0"/>
                  </a:lnTo>
                  <a:lnTo>
                    <a:pt x="3337074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337074" cy="26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083637"/>
            <a:ext cx="8409232" cy="5915318"/>
          </a:xfrm>
          <a:custGeom>
            <a:avLst/>
            <a:gdLst/>
            <a:ahLst/>
            <a:cxnLst/>
            <a:rect l="l" t="t" r="r" b="b"/>
            <a:pathLst>
              <a:path w="8409232" h="5915318">
                <a:moveTo>
                  <a:pt x="0" y="0"/>
                </a:moveTo>
                <a:lnTo>
                  <a:pt x="8409232" y="0"/>
                </a:lnTo>
                <a:lnTo>
                  <a:pt x="8409232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5517" y="2476511"/>
            <a:ext cx="9900606" cy="85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Sembra che vi sia una modesta relazione tra densità di abitanti e decessi per ogni regione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517" y="-7031"/>
            <a:ext cx="10739019" cy="138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DENSITA À DI POPOLAZIONE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000317"/>
            <a:ext cx="10954136" cy="132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Garet Ultra-Bold"/>
              </a:rPr>
              <a:t>RAPPORTO GUARIGIONI/decessi</a:t>
            </a:r>
          </a:p>
          <a:p>
            <a:pPr>
              <a:lnSpc>
                <a:spcPts val="5400"/>
              </a:lnSpc>
            </a:pPr>
            <a:endParaRPr lang="en-US" sz="4800">
              <a:solidFill>
                <a:srgbClr val="FFFFFF"/>
              </a:solidFill>
              <a:latin typeface="Gare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973820"/>
            <a:ext cx="7620364" cy="28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Analisi.2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2659" y="3368799"/>
            <a:ext cx="5174649" cy="5290280"/>
          </a:xfrm>
          <a:custGeom>
            <a:avLst/>
            <a:gdLst/>
            <a:ahLst/>
            <a:cxnLst/>
            <a:rect l="l" t="t" r="r" b="b"/>
            <a:pathLst>
              <a:path w="5174649" h="5290280">
                <a:moveTo>
                  <a:pt x="0" y="0"/>
                </a:moveTo>
                <a:lnTo>
                  <a:pt x="5174649" y="0"/>
                </a:lnTo>
                <a:lnTo>
                  <a:pt x="5174649" y="5290280"/>
                </a:lnTo>
                <a:lnTo>
                  <a:pt x="0" y="529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7" t="-4394" b="-92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2682" y="3487157"/>
            <a:ext cx="5010925" cy="5171923"/>
          </a:xfrm>
          <a:custGeom>
            <a:avLst/>
            <a:gdLst/>
            <a:ahLst/>
            <a:cxnLst/>
            <a:rect l="l" t="t" r="r" b="b"/>
            <a:pathLst>
              <a:path w="5010925" h="5171923">
                <a:moveTo>
                  <a:pt x="0" y="0"/>
                </a:moveTo>
                <a:lnTo>
                  <a:pt x="5010926" y="0"/>
                </a:lnTo>
                <a:lnTo>
                  <a:pt x="5010926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15" t="-4098" b="-81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3574" y="3487157"/>
            <a:ext cx="5380503" cy="5171923"/>
          </a:xfrm>
          <a:custGeom>
            <a:avLst/>
            <a:gdLst/>
            <a:ahLst/>
            <a:cxnLst/>
            <a:rect l="l" t="t" r="r" b="b"/>
            <a:pathLst>
              <a:path w="5380503" h="5171923">
                <a:moveTo>
                  <a:pt x="0" y="0"/>
                </a:moveTo>
                <a:lnTo>
                  <a:pt x="5380503" y="0"/>
                </a:lnTo>
                <a:lnTo>
                  <a:pt x="5380503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98" b="-819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07793" y="2409734"/>
            <a:ext cx="13213207" cy="461665"/>
            <a:chOff x="0" y="-47625"/>
            <a:chExt cx="17554917" cy="6155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1910781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Decessi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89971" y="-47625"/>
              <a:ext cx="1885432" cy="615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Contagi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042195" y="-47625"/>
              <a:ext cx="1512722" cy="562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Guariti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219" y="1000125"/>
            <a:ext cx="14825410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>
                <a:solidFill>
                  <a:srgbClr val="2D3E96"/>
                </a:solidFill>
                <a:latin typeface="Garet Bold"/>
              </a:rPr>
              <a:t>EVOLUZIONE DELL’EMERGENZA NELLE REGIONI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816024" y="1346644"/>
            <a:ext cx="172887" cy="8505609"/>
            <a:chOff x="0" y="0"/>
            <a:chExt cx="53264" cy="2620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4" cy="2620457"/>
            </a:xfrm>
            <a:custGeom>
              <a:avLst/>
              <a:gdLst/>
              <a:ahLst/>
              <a:cxnLst/>
              <a:rect l="l" t="t" r="r" b="b"/>
              <a:pathLst>
                <a:path w="53264" h="2620457">
                  <a:moveTo>
                    <a:pt x="0" y="0"/>
                  </a:moveTo>
                  <a:lnTo>
                    <a:pt x="53264" y="0"/>
                  </a:lnTo>
                  <a:lnTo>
                    <a:pt x="5326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5326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15172" y="2352046"/>
            <a:ext cx="182788" cy="8505609"/>
            <a:chOff x="0" y="0"/>
            <a:chExt cx="56314" cy="26204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314" cy="2620457"/>
            </a:xfrm>
            <a:custGeom>
              <a:avLst/>
              <a:gdLst/>
              <a:ahLst/>
              <a:cxnLst/>
              <a:rect l="l" t="t" r="r" b="b"/>
              <a:pathLst>
                <a:path w="56314" h="2620457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3347" y="8659079"/>
            <a:ext cx="15982678" cy="420304"/>
            <a:chOff x="0" y="0"/>
            <a:chExt cx="4924035" cy="1294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24035" cy="129490"/>
            </a:xfrm>
            <a:custGeom>
              <a:avLst/>
              <a:gdLst/>
              <a:ahLst/>
              <a:cxnLst/>
              <a:rect l="l" t="t" r="r" b="b"/>
              <a:pathLst>
                <a:path w="4924035" h="129490">
                  <a:moveTo>
                    <a:pt x="0" y="0"/>
                  </a:moveTo>
                  <a:lnTo>
                    <a:pt x="4924035" y="0"/>
                  </a:lnTo>
                  <a:lnTo>
                    <a:pt x="4924035" y="129490"/>
                  </a:lnTo>
                  <a:lnTo>
                    <a:pt x="0" y="129490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4924035" cy="3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0394" y="2078708"/>
            <a:ext cx="198174" cy="8505609"/>
            <a:chOff x="0" y="0"/>
            <a:chExt cx="61055" cy="26204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55" cy="2620457"/>
            </a:xfrm>
            <a:custGeom>
              <a:avLst/>
              <a:gdLst/>
              <a:ahLst/>
              <a:cxnLst/>
              <a:rect l="l" t="t" r="r" b="b"/>
              <a:pathLst>
                <a:path w="61055" h="2620457">
                  <a:moveTo>
                    <a:pt x="0" y="0"/>
                  </a:moveTo>
                  <a:lnTo>
                    <a:pt x="61055" y="0"/>
                  </a:lnTo>
                  <a:lnTo>
                    <a:pt x="6105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95250"/>
              <a:ext cx="6105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23778" y="2524248"/>
            <a:ext cx="182788" cy="8505609"/>
            <a:chOff x="0" y="0"/>
            <a:chExt cx="56314" cy="26204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314" cy="2620457"/>
            </a:xfrm>
            <a:custGeom>
              <a:avLst/>
              <a:gdLst/>
              <a:ahLst/>
              <a:cxnLst/>
              <a:rect l="l" t="t" r="r" b="b"/>
              <a:pathLst>
                <a:path w="56314" h="2620457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3731" y="2445453"/>
            <a:ext cx="499616" cy="8505609"/>
            <a:chOff x="0" y="0"/>
            <a:chExt cx="153925" cy="26204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925" cy="2620457"/>
            </a:xfrm>
            <a:custGeom>
              <a:avLst/>
              <a:gdLst/>
              <a:ahLst/>
              <a:cxnLst/>
              <a:rect l="l" t="t" r="r" b="b"/>
              <a:pathLst>
                <a:path w="153925" h="2620457">
                  <a:moveTo>
                    <a:pt x="0" y="0"/>
                  </a:moveTo>
                  <a:lnTo>
                    <a:pt x="153925" y="0"/>
                  </a:lnTo>
                  <a:lnTo>
                    <a:pt x="15392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95250"/>
              <a:ext cx="15392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80068" y="2142413"/>
            <a:ext cx="212490" cy="8505609"/>
            <a:chOff x="0" y="0"/>
            <a:chExt cx="65465" cy="26204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5465" cy="2620457"/>
            </a:xfrm>
            <a:custGeom>
              <a:avLst/>
              <a:gdLst/>
              <a:ahLst/>
              <a:cxnLst/>
              <a:rect l="l" t="t" r="r" b="b"/>
              <a:pathLst>
                <a:path w="65465" h="2620457">
                  <a:moveTo>
                    <a:pt x="0" y="0"/>
                  </a:moveTo>
                  <a:lnTo>
                    <a:pt x="65465" y="0"/>
                  </a:lnTo>
                  <a:lnTo>
                    <a:pt x="6546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95250"/>
              <a:ext cx="6546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13575" y="477220"/>
            <a:ext cx="10745725" cy="0"/>
          </a:xfrm>
          <a:prstGeom prst="line">
            <a:avLst/>
          </a:prstGeom>
          <a:ln w="57150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518627" y="2353320"/>
            <a:ext cx="2090175" cy="0"/>
          </a:xfrm>
          <a:prstGeom prst="line">
            <a:avLst/>
          </a:prstGeom>
          <a:ln w="123825" cap="flat">
            <a:solidFill>
              <a:srgbClr val="2D3E96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" name="Group 4"/>
          <p:cNvGrpSpPr/>
          <p:nvPr/>
        </p:nvGrpSpPr>
        <p:grpSpPr>
          <a:xfrm>
            <a:off x="6817999" y="620351"/>
            <a:ext cx="11420281" cy="9717442"/>
            <a:chOff x="0" y="0"/>
            <a:chExt cx="3518426" cy="2993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18426" cy="2993805"/>
            </a:xfrm>
            <a:custGeom>
              <a:avLst/>
              <a:gdLst/>
              <a:ahLst/>
              <a:cxnLst/>
              <a:rect l="l" t="t" r="r" b="b"/>
              <a:pathLst>
                <a:path w="3518426" h="2993805">
                  <a:moveTo>
                    <a:pt x="0" y="0"/>
                  </a:moveTo>
                  <a:lnTo>
                    <a:pt x="3518426" y="0"/>
                  </a:lnTo>
                  <a:lnTo>
                    <a:pt x="3518426" y="2993805"/>
                  </a:lnTo>
                  <a:lnTo>
                    <a:pt x="0" y="299380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518426" cy="28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133180" y="1469589"/>
            <a:ext cx="5154820" cy="4652333"/>
          </a:xfrm>
          <a:custGeom>
            <a:avLst/>
            <a:gdLst/>
            <a:ahLst/>
            <a:cxnLst/>
            <a:rect l="l" t="t" r="r" b="b"/>
            <a:pathLst>
              <a:path w="5154820" h="4652333">
                <a:moveTo>
                  <a:pt x="0" y="0"/>
                </a:moveTo>
                <a:lnTo>
                  <a:pt x="5154820" y="0"/>
                </a:lnTo>
                <a:lnTo>
                  <a:pt x="5154820" y="4652333"/>
                </a:lnTo>
                <a:lnTo>
                  <a:pt x="0" y="465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6817999" y="5197981"/>
            <a:ext cx="5500426" cy="5133087"/>
          </a:xfrm>
          <a:custGeom>
            <a:avLst/>
            <a:gdLst/>
            <a:ahLst/>
            <a:cxnLst/>
            <a:rect l="l" t="t" r="r" b="b"/>
            <a:pathLst>
              <a:path w="5500426" h="5133087">
                <a:moveTo>
                  <a:pt x="0" y="0"/>
                </a:moveTo>
                <a:lnTo>
                  <a:pt x="5500426" y="0"/>
                </a:lnTo>
                <a:lnTo>
                  <a:pt x="5500426" y="5133087"/>
                </a:lnTo>
                <a:lnTo>
                  <a:pt x="0" y="5133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18425" y="6121922"/>
            <a:ext cx="5969575" cy="4215870"/>
          </a:xfrm>
          <a:custGeom>
            <a:avLst/>
            <a:gdLst/>
            <a:ahLst/>
            <a:cxnLst/>
            <a:rect l="l" t="t" r="r" b="b"/>
            <a:pathLst>
              <a:path w="5969575" h="4215870">
                <a:moveTo>
                  <a:pt x="0" y="0"/>
                </a:moveTo>
                <a:lnTo>
                  <a:pt x="5969575" y="0"/>
                </a:lnTo>
                <a:lnTo>
                  <a:pt x="5969575" y="4215871"/>
                </a:lnTo>
                <a:lnTo>
                  <a:pt x="0" y="421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7" b="-65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17999" y="740972"/>
            <a:ext cx="6548568" cy="4285460"/>
          </a:xfrm>
          <a:custGeom>
            <a:avLst/>
            <a:gdLst/>
            <a:ahLst/>
            <a:cxnLst/>
            <a:rect l="l" t="t" r="r" b="b"/>
            <a:pathLst>
              <a:path w="6548568" h="4285460">
                <a:moveTo>
                  <a:pt x="0" y="0"/>
                </a:moveTo>
                <a:lnTo>
                  <a:pt x="6548568" y="0"/>
                </a:lnTo>
                <a:lnTo>
                  <a:pt x="6548568" y="4285460"/>
                </a:lnTo>
                <a:lnTo>
                  <a:pt x="0" y="428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3889" y="939441"/>
            <a:ext cx="4319649" cy="79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2D3E96"/>
                </a:solidFill>
                <a:latin typeface="Garet Ultra-Bold"/>
              </a:rPr>
              <a:t>Altre analisi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170630"/>
            <a:ext cx="4492653" cy="308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Garet"/>
              </a:rPr>
              <a:t>Abbiamo svolto ulteriori analisi, andando ad indagare nello specifico, dati su regioni e province, come i contagiati per provincia e le regioni con il maggior numero di guariti e una correlazione generale, per vedere eventuali collegamenti tra i parametri.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285</Words>
  <Application>Microsoft Office PowerPoint</Application>
  <PresentationFormat>Personalizzato</PresentationFormat>
  <Paragraphs>37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Garet Italics</vt:lpstr>
      <vt:lpstr>Garet</vt:lpstr>
      <vt:lpstr>Arial</vt:lpstr>
      <vt:lpstr>Calibri</vt:lpstr>
      <vt:lpstr>Garet Ultra-Bold</vt:lpstr>
      <vt:lpstr>Garet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your knowledge of infectious diseases!</dc:title>
  <cp:lastModifiedBy>Leandro Tarantino</cp:lastModifiedBy>
  <cp:revision>3</cp:revision>
  <dcterms:created xsi:type="dcterms:W3CDTF">2006-08-16T00:00:00Z</dcterms:created>
  <dcterms:modified xsi:type="dcterms:W3CDTF">2024-02-09T18:41:03Z</dcterms:modified>
  <dc:identifier>DAF8TuB9wJQ</dc:identifier>
</cp:coreProperties>
</file>